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handoutMasterIdLst>
    <p:handoutMasterId r:id="rId9"/>
  </p:handoutMasterIdLst>
  <p:sldIdLst>
    <p:sldId id="270" r:id="rId3"/>
    <p:sldId id="289" r:id="rId4"/>
    <p:sldId id="306" r:id="rId6"/>
    <p:sldId id="290" r:id="rId7"/>
    <p:sldId id="321" r:id="rId8"/>
  </p:sldIdLst>
  <p:sldSz cx="12192000" cy="6858000"/>
  <p:notesSz cx="6858000" cy="9144000"/>
  <p:embeddedFontLst>
    <p:embeddedFont>
      <p:font typeface="微软雅黑" panose="020B0503020204020204" charset="-122"/>
      <p:regular r:id="rId1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A4F6C"/>
    <a:srgbClr val="708698"/>
    <a:srgbClr val="8198BC"/>
    <a:srgbClr val="32435E"/>
    <a:srgbClr val="DCDCDC"/>
    <a:srgbClr val="F0F0F0"/>
    <a:srgbClr val="E6E6E6"/>
    <a:srgbClr val="C8C8C8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 varScale="1">
        <p:scale>
          <a:sx n="72" d="100"/>
          <a:sy n="72" d="100"/>
        </p:scale>
        <p:origin x="344" y="64"/>
      </p:cViewPr>
      <p:guideLst>
        <p:guide orient="horz" pos="2369"/>
        <p:guide pos="375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font" Target="fonts/font1.fntdata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2.vml.rels><?xml version="1.0" encoding="UTF-8" standalone="yes"?>
<Relationships xmlns="http://schemas.openxmlformats.org/package/2006/relationships"><Relationship Id="rId5" Type="http://schemas.openxmlformats.org/officeDocument/2006/relationships/image" Target="../media/image31.wmf"/><Relationship Id="rId4" Type="http://schemas.openxmlformats.org/officeDocument/2006/relationships/image" Target="../media/image30.wmf"/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35" y="2752090"/>
            <a:ext cx="12193270" cy="13531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54125" y="1213485"/>
            <a:ext cx="9683750" cy="44303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777490" y="-85090"/>
            <a:ext cx="6382385" cy="14401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32000"/>
            <a:ext cx="10852237" cy="648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4.png"/><Relationship Id="rId13" Type="http://schemas.openxmlformats.org/officeDocument/2006/relationships/tags" Target="../tags/tag4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SO_TEMPLATE" hidden="1"/>
          <p:cNvSpPr/>
          <p:nvPr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-635" y="0"/>
            <a:ext cx="1219327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42.xml"/><Relationship Id="rId8" Type="http://schemas.openxmlformats.org/officeDocument/2006/relationships/image" Target="../media/image9.png"/><Relationship Id="rId7" Type="http://schemas.microsoft.com/office/2007/relationships/media" Target="../media/media1.m4a"/><Relationship Id="rId6" Type="http://schemas.openxmlformats.org/officeDocument/2006/relationships/audio" Target="../media/media1.m4a"/><Relationship Id="rId5" Type="http://schemas.openxmlformats.org/officeDocument/2006/relationships/hyperlink" Target="https://li-chongyi.github.io/Proj_Zero-DCE.html" TargetMode="Externa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1" Type="http://schemas.openxmlformats.org/officeDocument/2006/relationships/notesSlide" Target="../notesSlides/notesSlide1.xml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9" Type="http://schemas.openxmlformats.org/officeDocument/2006/relationships/tags" Target="../tags/tag45.xml"/><Relationship Id="rId18" Type="http://schemas.openxmlformats.org/officeDocument/2006/relationships/image" Target="../media/image9.png"/><Relationship Id="rId17" Type="http://schemas.microsoft.com/office/2007/relationships/media" Target="../media/media2.m4a"/><Relationship Id="rId16" Type="http://schemas.openxmlformats.org/officeDocument/2006/relationships/audio" Target="../media/media2.m4a"/><Relationship Id="rId15" Type="http://schemas.openxmlformats.org/officeDocument/2006/relationships/image" Target="../media/image20.jpeg"/><Relationship Id="rId14" Type="http://schemas.openxmlformats.org/officeDocument/2006/relationships/image" Target="../media/image19.jpeg"/><Relationship Id="rId13" Type="http://schemas.openxmlformats.org/officeDocument/2006/relationships/image" Target="../media/image18.jpeg"/><Relationship Id="rId12" Type="http://schemas.openxmlformats.org/officeDocument/2006/relationships/image" Target="../media/image17.jpeg"/><Relationship Id="rId11" Type="http://schemas.openxmlformats.org/officeDocument/2006/relationships/image" Target="../media/image16.png"/><Relationship Id="rId10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.bin"/><Relationship Id="rId8" Type="http://schemas.openxmlformats.org/officeDocument/2006/relationships/image" Target="../media/image22.wmf"/><Relationship Id="rId7" Type="http://schemas.openxmlformats.org/officeDocument/2006/relationships/oleObject" Target="../embeddings/oleObject2.bin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.bin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image" Target="../media/image2.png"/><Relationship Id="rId19" Type="http://schemas.openxmlformats.org/officeDocument/2006/relationships/notesSlide" Target="../notesSlides/notesSlide2.xml"/><Relationship Id="rId18" Type="http://schemas.openxmlformats.org/officeDocument/2006/relationships/vmlDrawing" Target="../drawings/vmlDrawing1.v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48.xml"/><Relationship Id="rId15" Type="http://schemas.openxmlformats.org/officeDocument/2006/relationships/image" Target="../media/image9.png"/><Relationship Id="rId14" Type="http://schemas.microsoft.com/office/2007/relationships/media" Target="../media/media3.m4a"/><Relationship Id="rId13" Type="http://schemas.openxmlformats.org/officeDocument/2006/relationships/audio" Target="../media/media3.m4a"/><Relationship Id="rId12" Type="http://schemas.openxmlformats.org/officeDocument/2006/relationships/image" Target="../media/image25.png"/><Relationship Id="rId11" Type="http://schemas.openxmlformats.org/officeDocument/2006/relationships/image" Target="../media/image24.png"/><Relationship Id="rId10" Type="http://schemas.openxmlformats.org/officeDocument/2006/relationships/image" Target="../media/image23.wmf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51.xml"/><Relationship Id="rId8" Type="http://schemas.openxmlformats.org/officeDocument/2006/relationships/image" Target="../media/image9.png"/><Relationship Id="rId7" Type="http://schemas.microsoft.com/office/2007/relationships/media" Target="../media/media4.m4a"/><Relationship Id="rId6" Type="http://schemas.openxmlformats.org/officeDocument/2006/relationships/audio" Target="../media/media4.m4a"/><Relationship Id="rId5" Type="http://schemas.openxmlformats.org/officeDocument/2006/relationships/image" Target="../media/image26.png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.bin"/><Relationship Id="rId8" Type="http://schemas.openxmlformats.org/officeDocument/2006/relationships/image" Target="../media/image28.wmf"/><Relationship Id="rId7" Type="http://schemas.openxmlformats.org/officeDocument/2006/relationships/oleObject" Target="../embeddings/oleObject5.bin"/><Relationship Id="rId6" Type="http://schemas.openxmlformats.org/officeDocument/2006/relationships/image" Target="../media/image27.wmf"/><Relationship Id="rId5" Type="http://schemas.openxmlformats.org/officeDocument/2006/relationships/oleObject" Target="../embeddings/oleObject4.bin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2" Type="http://schemas.openxmlformats.org/officeDocument/2006/relationships/notesSlide" Target="../notesSlides/notesSlide4.xml"/><Relationship Id="rId21" Type="http://schemas.openxmlformats.org/officeDocument/2006/relationships/vmlDrawing" Target="../drawings/vmlDrawing2.vml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9" Type="http://schemas.openxmlformats.org/officeDocument/2006/relationships/tags" Target="../tags/tag54.xml"/><Relationship Id="rId18" Type="http://schemas.openxmlformats.org/officeDocument/2006/relationships/image" Target="../media/image9.png"/><Relationship Id="rId17" Type="http://schemas.microsoft.com/office/2007/relationships/media" Target="../media/media5.m4a"/><Relationship Id="rId16" Type="http://schemas.openxmlformats.org/officeDocument/2006/relationships/audio" Target="../media/media5.m4a"/><Relationship Id="rId15" Type="http://schemas.openxmlformats.org/officeDocument/2006/relationships/image" Target="../media/image32.png"/><Relationship Id="rId14" Type="http://schemas.openxmlformats.org/officeDocument/2006/relationships/image" Target="../media/image31.wmf"/><Relationship Id="rId13" Type="http://schemas.openxmlformats.org/officeDocument/2006/relationships/oleObject" Target="../embeddings/oleObject8.bin"/><Relationship Id="rId12" Type="http://schemas.openxmlformats.org/officeDocument/2006/relationships/image" Target="../media/image30.wmf"/><Relationship Id="rId11" Type="http://schemas.openxmlformats.org/officeDocument/2006/relationships/oleObject" Target="../embeddings/oleObject7.bin"/><Relationship Id="rId10" Type="http://schemas.openxmlformats.org/officeDocument/2006/relationships/image" Target="../media/image29.wmf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/>
        </p:nvSpPr>
        <p:spPr>
          <a:xfrm>
            <a:off x="470535" y="2625090"/>
            <a:ext cx="11059795" cy="11023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3200" b="1" dirty="0">
                <a:solidFill>
                  <a:srgbClr val="C00000"/>
                </a:solidFill>
              </a:rPr>
              <a:t>Zero-Reference Deep Curve Estimation </a:t>
            </a:r>
            <a:br>
              <a:rPr lang="en-US" sz="3200" b="1" dirty="0">
                <a:solidFill>
                  <a:srgbClr val="C00000"/>
                </a:solidFill>
              </a:rPr>
            </a:br>
            <a:r>
              <a:rPr lang="en-US" sz="3200" b="1" dirty="0">
                <a:solidFill>
                  <a:srgbClr val="C00000"/>
                </a:solidFill>
              </a:rPr>
              <a:t>for Low-Light Image Enhancement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12" name="Subtitle 2"/>
          <p:cNvSpPr>
            <a:spLocks noGrp="1"/>
          </p:cNvSpPr>
          <p:nvPr/>
        </p:nvSpPr>
        <p:spPr>
          <a:xfrm>
            <a:off x="649605" y="4267835"/>
            <a:ext cx="10880725" cy="17760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000" b="1" dirty="0">
                <a:solidFill>
                  <a:schemeClr val="tx1"/>
                </a:solidFill>
              </a:rPr>
              <a:t>Chunle Guo</a:t>
            </a:r>
            <a:r>
              <a:rPr lang="en-US" sz="2000" b="1" baseline="30000" dirty="0">
                <a:solidFill>
                  <a:schemeClr val="tx1"/>
                </a:solidFill>
              </a:rPr>
              <a:t>1,2</a:t>
            </a:r>
            <a:r>
              <a:rPr lang="en-US" sz="2000" b="1" dirty="0">
                <a:solidFill>
                  <a:schemeClr val="tx1"/>
                </a:solidFill>
              </a:rPr>
              <a:t>, Chongyi Li</a:t>
            </a:r>
            <a:r>
              <a:rPr lang="en-US" sz="2000" b="1" baseline="30000" dirty="0">
                <a:solidFill>
                  <a:schemeClr val="tx1"/>
                </a:solidFill>
              </a:rPr>
              <a:t>2</a:t>
            </a:r>
            <a:r>
              <a:rPr lang="en-US" sz="2000" b="1" dirty="0">
                <a:solidFill>
                  <a:schemeClr val="tx1"/>
                </a:solidFill>
              </a:rPr>
              <a:t>, Jichang Guo</a:t>
            </a:r>
            <a:r>
              <a:rPr lang="en-US" sz="2000" b="1" baseline="30000" dirty="0">
                <a:solidFill>
                  <a:schemeClr val="tx1"/>
                </a:solidFill>
              </a:rPr>
              <a:t>1</a:t>
            </a:r>
            <a:r>
              <a:rPr lang="en-US" sz="2000" b="1" dirty="0">
                <a:solidFill>
                  <a:schemeClr val="tx1"/>
                </a:solidFill>
              </a:rPr>
              <a:t>, </a:t>
            </a:r>
            <a:endParaRPr lang="en-US" sz="2000" b="1" dirty="0">
              <a:solidFill>
                <a:schemeClr val="tx1"/>
              </a:solidFill>
            </a:endParaRPr>
          </a:p>
          <a:p>
            <a:pPr eaLnBrk="1" hangingPunct="1"/>
            <a:r>
              <a:rPr lang="en-US" sz="2000" b="1" dirty="0">
                <a:solidFill>
                  <a:schemeClr val="tx1"/>
                </a:solidFill>
              </a:rPr>
              <a:t>Chen Change Loy</a:t>
            </a:r>
            <a:r>
              <a:rPr lang="en-US" sz="2000" b="1" baseline="30000" dirty="0">
                <a:solidFill>
                  <a:schemeClr val="tx1"/>
                </a:solidFill>
              </a:rPr>
              <a:t>3</a:t>
            </a:r>
            <a:r>
              <a:rPr lang="en-US" sz="2000" b="1" dirty="0">
                <a:solidFill>
                  <a:schemeClr val="tx1"/>
                </a:solidFill>
              </a:rPr>
              <a:t>, Junhui Hou</a:t>
            </a:r>
            <a:r>
              <a:rPr lang="en-US" sz="2000" b="1" baseline="30000" dirty="0">
                <a:solidFill>
                  <a:schemeClr val="tx1"/>
                </a:solidFill>
              </a:rPr>
              <a:t>2</a:t>
            </a:r>
            <a:r>
              <a:rPr lang="en-US" sz="2000" b="1" dirty="0">
                <a:solidFill>
                  <a:schemeClr val="tx1"/>
                </a:solidFill>
              </a:rPr>
              <a:t>, Sam Kwong</a:t>
            </a:r>
            <a:r>
              <a:rPr lang="en-US" sz="2000" b="1" baseline="30000" dirty="0">
                <a:solidFill>
                  <a:schemeClr val="tx1"/>
                </a:solidFill>
              </a:rPr>
              <a:t>2</a:t>
            </a:r>
            <a:r>
              <a:rPr lang="en-US" sz="2000" b="1" dirty="0">
                <a:solidFill>
                  <a:schemeClr val="tx1"/>
                </a:solidFill>
              </a:rPr>
              <a:t>, Runming Cong</a:t>
            </a:r>
            <a:r>
              <a:rPr lang="en-US" sz="2000" b="1" baseline="30000" dirty="0">
                <a:solidFill>
                  <a:schemeClr val="tx1"/>
                </a:solidFill>
              </a:rPr>
              <a:t>4</a:t>
            </a:r>
            <a:endParaRPr lang="en-US" sz="2000" b="1" dirty="0">
              <a:solidFill>
                <a:schemeClr val="tx1"/>
              </a:solidFill>
            </a:endParaRPr>
          </a:p>
          <a:p>
            <a:pPr eaLnBrk="1" hangingPunct="1"/>
            <a:r>
              <a:rPr lang="en-US" sz="1200" i="1" baseline="30000" dirty="0">
                <a:solidFill>
                  <a:schemeClr val="tx1"/>
                </a:solidFill>
              </a:rPr>
              <a:t>1</a:t>
            </a:r>
            <a:r>
              <a:rPr lang="en-US" sz="1200" i="1" dirty="0">
                <a:solidFill>
                  <a:schemeClr val="tx1"/>
                </a:solidFill>
              </a:rPr>
              <a:t>Tianjin University, </a:t>
            </a:r>
            <a:r>
              <a:rPr lang="en-US" sz="1200" i="1" baseline="30000" dirty="0">
                <a:solidFill>
                  <a:schemeClr val="tx1"/>
                </a:solidFill>
              </a:rPr>
              <a:t>2</a:t>
            </a:r>
            <a:r>
              <a:rPr lang="en-US" sz="1200" i="1" dirty="0">
                <a:solidFill>
                  <a:schemeClr val="tx1"/>
                </a:solidFill>
              </a:rPr>
              <a:t>City</a:t>
            </a:r>
            <a:r>
              <a:rPr lang="en-US" sz="1200" i="1" baseline="30000" dirty="0">
                <a:solidFill>
                  <a:schemeClr val="tx1"/>
                </a:solidFill>
              </a:rPr>
              <a:t> </a:t>
            </a:r>
            <a:r>
              <a:rPr lang="en-US" sz="1200" i="1" dirty="0">
                <a:solidFill>
                  <a:schemeClr val="tx1"/>
                </a:solidFill>
              </a:rPr>
              <a:t>University of Hong Kong,  </a:t>
            </a:r>
            <a:r>
              <a:rPr lang="en-US" sz="1200" i="1" baseline="30000" dirty="0">
                <a:solidFill>
                  <a:schemeClr val="tx1"/>
                </a:solidFill>
              </a:rPr>
              <a:t>3</a:t>
            </a:r>
            <a:r>
              <a:rPr lang="en-US" sz="1200" i="1" dirty="0">
                <a:solidFill>
                  <a:schemeClr val="tx1"/>
                </a:solidFill>
              </a:rPr>
              <a:t>Nanyang Technological University, </a:t>
            </a:r>
            <a:r>
              <a:rPr lang="en-US" sz="1200" i="1" baseline="30000" dirty="0">
                <a:solidFill>
                  <a:schemeClr val="tx1"/>
                </a:solidFill>
              </a:rPr>
              <a:t>4</a:t>
            </a:r>
            <a:r>
              <a:rPr lang="en-US" sz="1200" i="1" dirty="0">
                <a:solidFill>
                  <a:schemeClr val="tx1"/>
                </a:solidFill>
              </a:rPr>
              <a:t>Beijing Jiaotong University</a:t>
            </a:r>
            <a:endParaRPr lang="en-US" sz="1200" i="1" dirty="0">
              <a:solidFill>
                <a:schemeClr val="tx1"/>
              </a:solidFill>
            </a:endParaRPr>
          </a:p>
        </p:txBody>
      </p:sp>
      <p:pic>
        <p:nvPicPr>
          <p:cNvPr id="84" name="图片 8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6365" y="1308735"/>
            <a:ext cx="1129030" cy="10458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945" y="1308100"/>
            <a:ext cx="2595245" cy="10464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485" y="1308735"/>
            <a:ext cx="3199765" cy="10534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3705" y="1308735"/>
            <a:ext cx="1178560" cy="108902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686810" y="3727450"/>
            <a:ext cx="62001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>
                <a:latin typeface="+mn-lt"/>
                <a:cs typeface="+mn-lt"/>
                <a:hlinkClick r:id="rId5" action="ppaction://hlinkfile"/>
              </a:rPr>
              <a:t>https://li-chongyi.github.io/Proj_Zero-DCE.html</a:t>
            </a:r>
            <a:endParaRPr lang="zh-CN" altLang="en-US" sz="1600">
              <a:latin typeface="+mn-lt"/>
              <a:cs typeface="+mn-lt"/>
              <a:hlinkClick r:id="rId5" action="ppaction://hlinkfile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30330" y="6225540"/>
            <a:ext cx="406400" cy="4064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00"/>
    </mc:Choice>
    <mc:Fallback>
      <p:transition spd="slow" advTm="14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45720" y="1270"/>
            <a:ext cx="4251325" cy="979805"/>
            <a:chOff x="16" y="2"/>
            <a:chExt cx="6695" cy="1543"/>
          </a:xfrm>
        </p:grpSpPr>
        <p:pic>
          <p:nvPicPr>
            <p:cNvPr id="7" name="图片 6"/>
            <p:cNvPicPr>
              <a:picLocks noChangeAspect="1"/>
            </p:cNvPicPr>
            <p:nvPr userDrawn="1"/>
          </p:nvPicPr>
          <p:blipFill>
            <a:blip r:embed="rId1"/>
            <a:stretch>
              <a:fillRect/>
            </a:stretch>
          </p:blipFill>
          <p:spPr>
            <a:xfrm rot="16200000">
              <a:off x="430" y="354"/>
              <a:ext cx="1543" cy="838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2">
              <a:lum bright="100000"/>
            </a:blip>
            <a:stretch>
              <a:fillRect/>
            </a:stretch>
          </p:blipFill>
          <p:spPr>
            <a:xfrm>
              <a:off x="16" y="416"/>
              <a:ext cx="6695" cy="753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>
              <p:custDataLst>
                <p:tags r:id="rId3"/>
              </p:custDataLst>
            </p:nvPr>
          </p:nvSpPr>
          <p:spPr>
            <a:xfrm>
              <a:off x="2219" y="411"/>
              <a:ext cx="379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tx1"/>
                  </a:solidFill>
                  <a:latin typeface="+mj-lt"/>
                  <a:ea typeface="思源黑体 CN Medium" panose="020B0600000000000000" charset="-122"/>
                  <a:cs typeface="+mj-lt"/>
                </a:rPr>
                <a:t> </a:t>
              </a:r>
              <a:r>
                <a:rPr lang="en-US" altLang="zh-CN" sz="2400" b="1" dirty="0">
                  <a:solidFill>
                    <a:schemeClr val="tx1"/>
                  </a:solidFill>
                  <a:latin typeface="+mj-lt"/>
                  <a:ea typeface="思源黑体 CN Medium" panose="020B0600000000000000" charset="-122"/>
                  <a:cs typeface="+mj-lt"/>
                </a:rPr>
                <a:t>Framework</a:t>
              </a:r>
              <a:endParaRPr lang="en-US" altLang="zh-CN" sz="2400" b="1" dirty="0">
                <a:solidFill>
                  <a:schemeClr val="tx1"/>
                </a:solidFill>
                <a:latin typeface="+mj-lt"/>
                <a:ea typeface="思源黑体 CN Medium" panose="020B0600000000000000" charset="-122"/>
                <a:cs typeface="+mj-lt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4"/>
              </p:custDataLst>
            </p:nvPr>
          </p:nvSpPr>
          <p:spPr>
            <a:xfrm>
              <a:off x="783" y="266"/>
              <a:ext cx="129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tx1"/>
                  </a:solidFill>
                  <a:latin typeface="+mj-lt"/>
                  <a:ea typeface="思源黑体 CN Medium" panose="020B0600000000000000" charset="-122"/>
                  <a:cs typeface="+mj-lt"/>
                </a:rPr>
                <a:t>01</a:t>
              </a:r>
              <a:endParaRPr lang="en-US" altLang="zh-CN" sz="3600" dirty="0">
                <a:solidFill>
                  <a:schemeClr val="tx1"/>
                </a:solidFill>
                <a:latin typeface="+mj-lt"/>
                <a:ea typeface="思源黑体 CN Medium" panose="020B0600000000000000" charset="-122"/>
                <a:cs typeface="+mj-lt"/>
              </a:endParaRPr>
            </a:p>
          </p:txBody>
        </p:sp>
      </p:grpSp>
      <p:pic>
        <p:nvPicPr>
          <p:cNvPr id="53" name="图片 52" descr="图片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9890" y="814070"/>
            <a:ext cx="6873240" cy="3792220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1917894" y="4545965"/>
            <a:ext cx="8150666" cy="2229485"/>
            <a:chOff x="4738" y="6687"/>
            <a:chExt cx="12213" cy="3909"/>
          </a:xfrm>
        </p:grpSpPr>
        <p:grpSp>
          <p:nvGrpSpPr>
            <p:cNvPr id="31" name="组合 30"/>
            <p:cNvGrpSpPr/>
            <p:nvPr/>
          </p:nvGrpSpPr>
          <p:grpSpPr>
            <a:xfrm>
              <a:off x="5357" y="6929"/>
              <a:ext cx="11594" cy="3648"/>
              <a:chOff x="5626" y="8348"/>
              <a:chExt cx="9366" cy="2194"/>
            </a:xfrm>
          </p:grpSpPr>
          <p:grpSp>
            <p:nvGrpSpPr>
              <p:cNvPr id="17" name="组合 16"/>
              <p:cNvGrpSpPr/>
              <p:nvPr/>
            </p:nvGrpSpPr>
            <p:grpSpPr>
              <a:xfrm rot="0">
                <a:off x="7526" y="8348"/>
                <a:ext cx="1802" cy="2195"/>
                <a:chOff x="5515" y="6656"/>
                <a:chExt cx="2944" cy="3888"/>
              </a:xfrm>
            </p:grpSpPr>
            <p:pic>
              <p:nvPicPr>
                <p:cNvPr id="3" name="图片 2" descr="Venice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522" y="6656"/>
                  <a:ext cx="2937" cy="1930"/>
                </a:xfrm>
                <a:prstGeom prst="rect">
                  <a:avLst/>
                </a:prstGeom>
              </p:spPr>
            </p:pic>
            <p:pic>
              <p:nvPicPr>
                <p:cNvPr id="6" name="图片 5" descr="Venice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15" y="8612"/>
                  <a:ext cx="2944" cy="1932"/>
                </a:xfrm>
                <a:prstGeom prst="rect">
                  <a:avLst/>
                </a:prstGeom>
              </p:spPr>
            </p:pic>
          </p:grpSp>
          <p:grpSp>
            <p:nvGrpSpPr>
              <p:cNvPr id="15" name="组合 14"/>
              <p:cNvGrpSpPr/>
              <p:nvPr/>
            </p:nvGrpSpPr>
            <p:grpSpPr>
              <a:xfrm rot="0">
                <a:off x="9426" y="8348"/>
                <a:ext cx="1802" cy="2195"/>
                <a:chOff x="8845" y="6656"/>
                <a:chExt cx="2944" cy="3888"/>
              </a:xfrm>
            </p:grpSpPr>
            <p:pic>
              <p:nvPicPr>
                <p:cNvPr id="9" name="图片 8" descr="Kluki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45" y="8612"/>
                  <a:ext cx="2944" cy="1932"/>
                </a:xfrm>
                <a:prstGeom prst="rect">
                  <a:avLst/>
                </a:prstGeom>
              </p:spPr>
            </p:pic>
            <p:pic>
              <p:nvPicPr>
                <p:cNvPr id="16" name="图片 15" descr="Kluki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845" y="6656"/>
                  <a:ext cx="2936" cy="1932"/>
                </a:xfrm>
                <a:prstGeom prst="rect">
                  <a:avLst/>
                </a:prstGeom>
              </p:spPr>
            </p:pic>
          </p:grpSp>
          <p:grpSp>
            <p:nvGrpSpPr>
              <p:cNvPr id="18" name="组合 17"/>
              <p:cNvGrpSpPr/>
              <p:nvPr/>
            </p:nvGrpSpPr>
            <p:grpSpPr>
              <a:xfrm rot="0">
                <a:off x="11311" y="8348"/>
                <a:ext cx="1797" cy="2195"/>
                <a:chOff x="12151" y="6656"/>
                <a:chExt cx="2936" cy="3888"/>
              </a:xfrm>
            </p:grpSpPr>
            <p:pic>
              <p:nvPicPr>
                <p:cNvPr id="19" name="图片 18" descr="1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151" y="6656"/>
                  <a:ext cx="2936" cy="1932"/>
                </a:xfrm>
                <a:prstGeom prst="rect">
                  <a:avLst/>
                </a:prstGeom>
              </p:spPr>
            </p:pic>
            <p:pic>
              <p:nvPicPr>
                <p:cNvPr id="20" name="图片 19" descr="1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151" y="8612"/>
                  <a:ext cx="2935" cy="1932"/>
                </a:xfrm>
                <a:prstGeom prst="rect">
                  <a:avLst/>
                </a:prstGeom>
              </p:spPr>
            </p:pic>
          </p:grpSp>
          <p:grpSp>
            <p:nvGrpSpPr>
              <p:cNvPr id="22" name="组合 21"/>
              <p:cNvGrpSpPr/>
              <p:nvPr/>
            </p:nvGrpSpPr>
            <p:grpSpPr>
              <a:xfrm rot="0">
                <a:off x="13196" y="8348"/>
                <a:ext cx="1796" cy="2195"/>
                <a:chOff x="15457" y="6656"/>
                <a:chExt cx="2934" cy="3888"/>
              </a:xfrm>
            </p:grpSpPr>
            <p:pic>
              <p:nvPicPr>
                <p:cNvPr id="23" name="图片 22" descr="10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457" y="6656"/>
                  <a:ext cx="2935" cy="1931"/>
                </a:xfrm>
                <a:prstGeom prst="rect">
                  <a:avLst/>
                </a:prstGeom>
              </p:spPr>
            </p:pic>
            <p:pic>
              <p:nvPicPr>
                <p:cNvPr id="24" name="图片 23" descr="10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457" y="8612"/>
                  <a:ext cx="2935" cy="1932"/>
                </a:xfrm>
                <a:prstGeom prst="rect">
                  <a:avLst/>
                </a:prstGeom>
              </p:spPr>
            </p:pic>
          </p:grpSp>
          <p:grpSp>
            <p:nvGrpSpPr>
              <p:cNvPr id="25" name="组合 24"/>
              <p:cNvGrpSpPr/>
              <p:nvPr/>
            </p:nvGrpSpPr>
            <p:grpSpPr>
              <a:xfrm rot="0">
                <a:off x="5626" y="8348"/>
                <a:ext cx="1785" cy="2195"/>
                <a:chOff x="2184" y="6656"/>
                <a:chExt cx="2916" cy="3888"/>
              </a:xfrm>
            </p:grpSpPr>
            <p:pic>
              <p:nvPicPr>
                <p:cNvPr id="26" name="图片 25" descr="43"/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84" y="6656"/>
                  <a:ext cx="2916" cy="1931"/>
                </a:xfrm>
                <a:prstGeom prst="rect">
                  <a:avLst/>
                </a:prstGeom>
              </p:spPr>
            </p:pic>
            <p:pic>
              <p:nvPicPr>
                <p:cNvPr id="27" name="图片 26" descr="43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84" y="8614"/>
                  <a:ext cx="2916" cy="1930"/>
                </a:xfrm>
                <a:prstGeom prst="rect">
                  <a:avLst/>
                </a:prstGeom>
              </p:spPr>
            </p:pic>
          </p:grpSp>
        </p:grpSp>
        <p:sp>
          <p:nvSpPr>
            <p:cNvPr id="28" name="矩形 27"/>
            <p:cNvSpPr/>
            <p:nvPr/>
          </p:nvSpPr>
          <p:spPr>
            <a:xfrm>
              <a:off x="4738" y="6687"/>
              <a:ext cx="597" cy="2295"/>
            </a:xfrm>
            <a:prstGeom prst="rect">
              <a:avLst/>
            </a:prstGeom>
            <a:noFill/>
            <a:ln>
              <a:noFill/>
            </a:ln>
          </p:spPr>
          <p:txBody>
            <a:bodyPr vert="eaVert" wrap="square" rtlCol="0" anchor="t">
              <a:spAutoFit/>
            </a:bodyPr>
            <a:lstStyle/>
            <a:p>
              <a:pPr algn="ctr"/>
              <a:r>
                <a:rPr lang="en-US" altLang="zh-CN" sz="14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n-lt"/>
                  <a:cs typeface="+mn-lt"/>
                </a:rPr>
                <a:t>Low-Light</a:t>
              </a:r>
              <a:endParaRPr lang="en-US" altLang="zh-CN" sz="14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  <a:cs typeface="+mn-lt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745" y="8666"/>
              <a:ext cx="597" cy="1930"/>
            </a:xfrm>
            <a:prstGeom prst="rect">
              <a:avLst/>
            </a:prstGeom>
            <a:noFill/>
            <a:ln>
              <a:noFill/>
            </a:ln>
          </p:spPr>
          <p:txBody>
            <a:bodyPr vert="eaVert" wrap="square" rtlCol="0" anchor="t">
              <a:spAutoFit/>
            </a:bodyPr>
            <a:lstStyle/>
            <a:p>
              <a:pPr algn="ctr"/>
              <a:r>
                <a:rPr lang="en-US" altLang="zh-CN" sz="14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n-lt"/>
                  <a:cs typeface="+mn-lt"/>
                </a:rPr>
                <a:t>Zero-DCE</a:t>
              </a:r>
              <a:endParaRPr lang="en-US" altLang="zh-CN" sz="14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  <a:cs typeface="+mn-lt"/>
              </a:endParaRPr>
            </a:p>
          </p:txBody>
        </p:sp>
      </p:grpSp>
      <p:pic>
        <p:nvPicPr>
          <p:cNvPr id="30" name="音频 29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1579860" y="6235700"/>
            <a:ext cx="406400" cy="406400"/>
          </a:xfrm>
          <a:prstGeom prst="rect">
            <a:avLst/>
          </a:prstGeom>
        </p:spPr>
      </p:pic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350"/>
    </mc:Choice>
    <mc:Fallback>
      <p:transition spd="slow" advTm="51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45720" y="1270"/>
            <a:ext cx="4251325" cy="979805"/>
            <a:chOff x="16" y="2"/>
            <a:chExt cx="6695" cy="1543"/>
          </a:xfrm>
        </p:grpSpPr>
        <p:pic>
          <p:nvPicPr>
            <p:cNvPr id="7" name="图片 6"/>
            <p:cNvPicPr>
              <a:picLocks noChangeAspect="1"/>
            </p:cNvPicPr>
            <p:nvPr userDrawn="1"/>
          </p:nvPicPr>
          <p:blipFill>
            <a:blip r:embed="rId1"/>
            <a:stretch>
              <a:fillRect/>
            </a:stretch>
          </p:blipFill>
          <p:spPr>
            <a:xfrm rot="16200000">
              <a:off x="430" y="354"/>
              <a:ext cx="1543" cy="838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2">
              <a:lum bright="100000"/>
            </a:blip>
            <a:stretch>
              <a:fillRect/>
            </a:stretch>
          </p:blipFill>
          <p:spPr>
            <a:xfrm>
              <a:off x="16" y="416"/>
              <a:ext cx="6695" cy="753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>
              <p:custDataLst>
                <p:tags r:id="rId3"/>
              </p:custDataLst>
            </p:nvPr>
          </p:nvSpPr>
          <p:spPr>
            <a:xfrm>
              <a:off x="2219" y="411"/>
              <a:ext cx="379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tx1"/>
                  </a:solidFill>
                  <a:latin typeface="+mj-lt"/>
                  <a:ea typeface="思源黑体 CN Medium" panose="020B0600000000000000" charset="-122"/>
                  <a:cs typeface="+mj-lt"/>
                </a:rPr>
                <a:t> </a:t>
              </a:r>
              <a:r>
                <a:rPr lang="en-US" sz="2400" b="1">
                  <a:solidFill>
                    <a:schemeClr val="tx1"/>
                  </a:solidFill>
                  <a:latin typeface="+mj-lt"/>
                  <a:cs typeface="+mj-lt"/>
                  <a:sym typeface="+mn-ea"/>
                </a:rPr>
                <a:t>LE-Curves</a:t>
              </a:r>
              <a:endParaRPr lang="en-US" altLang="zh-CN" sz="2400" b="1" dirty="0">
                <a:solidFill>
                  <a:schemeClr val="tx1"/>
                </a:solidFill>
                <a:latin typeface="+mj-lt"/>
                <a:ea typeface="思源黑体 CN Medium" panose="020B0600000000000000" charset="-122"/>
                <a:cs typeface="+mj-lt"/>
                <a:sym typeface="+mn-ea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4"/>
              </p:custDataLst>
            </p:nvPr>
          </p:nvSpPr>
          <p:spPr>
            <a:xfrm>
              <a:off x="783" y="266"/>
              <a:ext cx="129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tx1"/>
                  </a:solidFill>
                  <a:latin typeface="+mj-lt"/>
                  <a:ea typeface="思源黑体 CN Medium" panose="020B0600000000000000" charset="-122"/>
                  <a:cs typeface="+mj-lt"/>
                </a:rPr>
                <a:t>02</a:t>
              </a:r>
              <a:endParaRPr lang="en-US" altLang="zh-CN" sz="3600" dirty="0">
                <a:solidFill>
                  <a:schemeClr val="tx1"/>
                </a:solidFill>
                <a:latin typeface="+mj-lt"/>
                <a:ea typeface="思源黑体 CN Medium" panose="020B0600000000000000" charset="-122"/>
                <a:cs typeface="+mj-lt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973455" y="1222375"/>
            <a:ext cx="10967720" cy="45720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189990" y="1378585"/>
            <a:ext cx="8321040" cy="4150339"/>
            <a:chOff x="21165" y="30894"/>
            <a:chExt cx="20922" cy="9314"/>
          </a:xfrm>
        </p:grpSpPr>
        <p:sp>
          <p:nvSpPr>
            <p:cNvPr id="61" name="Rectangle 15"/>
            <p:cNvSpPr/>
            <p:nvPr/>
          </p:nvSpPr>
          <p:spPr>
            <a:xfrm>
              <a:off x="21197" y="30894"/>
              <a:ext cx="4674" cy="14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buClrTx/>
                <a:buSzTx/>
                <a:buFontTx/>
              </a:pPr>
              <a:r>
                <a:rPr lang="en-US" b="1" dirty="0">
                  <a:solidFill>
                    <a:schemeClr val="tx1"/>
                  </a:solidFill>
                  <a:cs typeface="+mn-lt"/>
                  <a:sym typeface="+mn-ea"/>
                </a:rPr>
                <a:t> LE-Curves:</a:t>
              </a:r>
              <a:endParaRPr lang="en-US" b="1" dirty="0">
                <a:solidFill>
                  <a:schemeClr val="tx1"/>
                </a:solidFill>
                <a:cs typeface="+mn-lt"/>
                <a:sym typeface="+mn-ea"/>
              </a:endParaRPr>
            </a:p>
          </p:txBody>
        </p:sp>
        <p:sp>
          <p:nvSpPr>
            <p:cNvPr id="62" name="Rectangle 15"/>
            <p:cNvSpPr/>
            <p:nvPr/>
          </p:nvSpPr>
          <p:spPr>
            <a:xfrm>
              <a:off x="21197" y="33556"/>
              <a:ext cx="6995" cy="14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buClrTx/>
                <a:buSzTx/>
                <a:buFontTx/>
              </a:pPr>
              <a:r>
                <a:rPr lang="en-US" b="1" dirty="0">
                  <a:solidFill>
                    <a:schemeClr val="tx1"/>
                  </a:solidFill>
                  <a:cs typeface="+mn-lt"/>
                  <a:sym typeface="+mn-ea"/>
                </a:rPr>
                <a:t>Higher-Order Curve:</a:t>
              </a:r>
              <a:endParaRPr lang="en-US" b="1" dirty="0">
                <a:solidFill>
                  <a:schemeClr val="tx1"/>
                </a:solidFill>
                <a:cs typeface="+mn-lt"/>
                <a:sym typeface="+mn-ea"/>
              </a:endParaRPr>
            </a:p>
          </p:txBody>
        </p:sp>
        <p:graphicFrame>
          <p:nvGraphicFramePr>
            <p:cNvPr id="3" name="对象 -2147482362"/>
            <p:cNvGraphicFramePr>
              <a:graphicFrameLocks noChangeAspect="1"/>
            </p:cNvGraphicFramePr>
            <p:nvPr/>
          </p:nvGraphicFramePr>
          <p:xfrm>
            <a:off x="25277" y="31965"/>
            <a:ext cx="12695" cy="1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4" name="" r:id="rId5" imgW="2400300" imgH="254000" progId="Equation.DSMT4">
                    <p:embed/>
                  </p:oleObj>
                </mc:Choice>
                <mc:Fallback>
                  <p:oleObj name="" r:id="rId5" imgW="2400300" imgH="254000" progId="Equation.DSMT4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5277" y="31965"/>
                          <a:ext cx="12695" cy="134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对象 -2147482353"/>
            <p:cNvGraphicFramePr>
              <a:graphicFrameLocks noChangeAspect="1"/>
            </p:cNvGraphicFramePr>
            <p:nvPr/>
          </p:nvGraphicFramePr>
          <p:xfrm>
            <a:off x="25280" y="35015"/>
            <a:ext cx="14801" cy="1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5" name="" r:id="rId7" imgW="2755900" imgH="254000" progId="Equation.DSMT4">
                    <p:embed/>
                  </p:oleObj>
                </mc:Choice>
                <mc:Fallback>
                  <p:oleObj name="" r:id="rId7" imgW="2755900" imgH="254000" progId="Equation.DSMT4">
                    <p:embed/>
                    <p:pic>
                      <p:nvPicPr>
                        <p:cNvPr id="0" name="图片 63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5280" y="35015"/>
                          <a:ext cx="14801" cy="136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6" name="Rectangle 15"/>
            <p:cNvSpPr/>
            <p:nvPr/>
          </p:nvSpPr>
          <p:spPr>
            <a:xfrm>
              <a:off x="21286" y="36191"/>
              <a:ext cx="6342" cy="14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buClrTx/>
                <a:buSzTx/>
                <a:buFontTx/>
                <a:buNone/>
              </a:pPr>
              <a:r>
                <a:rPr lang="en-US" b="1" dirty="0">
                  <a:solidFill>
                    <a:schemeClr val="tx1"/>
                  </a:solidFill>
                  <a:cs typeface="+mn-lt"/>
                  <a:sym typeface="+mn-ea"/>
                </a:rPr>
                <a:t>Pixel-Wise Curve:</a:t>
              </a:r>
              <a:endParaRPr lang="en-US" b="1" dirty="0">
                <a:solidFill>
                  <a:schemeClr val="tx1"/>
                </a:solidFill>
                <a:cs typeface="+mn-lt"/>
                <a:sym typeface="+mn-ea"/>
              </a:endParaRPr>
            </a:p>
          </p:txBody>
        </p:sp>
        <p:graphicFrame>
          <p:nvGraphicFramePr>
            <p:cNvPr id="52" name="对象 -2147482347"/>
            <p:cNvGraphicFramePr>
              <a:graphicFrameLocks noChangeAspect="1"/>
            </p:cNvGraphicFramePr>
            <p:nvPr/>
          </p:nvGraphicFramePr>
          <p:xfrm>
            <a:off x="25124" y="37660"/>
            <a:ext cx="16236" cy="13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6" name="" r:id="rId9" imgW="2997200" imgH="254000" progId="Equation.DSMT4">
                    <p:embed/>
                  </p:oleObj>
                </mc:Choice>
                <mc:Fallback>
                  <p:oleObj name="" r:id="rId9" imgW="2997200" imgH="254000" progId="Equation.DSMT4">
                    <p:embed/>
                    <p:pic>
                      <p:nvPicPr>
                        <p:cNvPr id="0" name="图片 67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5124" y="37660"/>
                          <a:ext cx="16236" cy="137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8" name="文本框 77"/>
            <p:cNvSpPr txBox="1"/>
            <p:nvPr/>
          </p:nvSpPr>
          <p:spPr>
            <a:xfrm>
              <a:off x="21165" y="39037"/>
              <a:ext cx="20922" cy="11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lvl="1" algn="just">
                <a:buClrTx/>
                <a:buSzTx/>
                <a:buFontTx/>
              </a:pPr>
              <a:r>
                <a:rPr lang="en-US" altLang="zh-CN" sz="1400" dirty="0">
                  <a:cs typeface="+mn-lt"/>
                </a:rPr>
                <a:t>where LE is the enhanced version, I is the input image ,  α is the </a:t>
              </a:r>
              <a:r>
                <a:rPr lang="en-US" altLang="zh-CN" sz="1400" dirty="0">
                  <a:cs typeface="+mn-lt"/>
                  <a:sym typeface="+mn-ea"/>
                </a:rPr>
                <a:t>trainable curve parameter in the range of [-1,1],  n is the number of iteration,  and A is the parameter map.</a:t>
              </a:r>
              <a:endParaRPr lang="en-US" altLang="zh-CN" sz="1400" dirty="0">
                <a:cs typeface="+mn-lt"/>
                <a:sym typeface="+mn-ea"/>
              </a:endParaRP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32620" y="1222375"/>
            <a:ext cx="2409190" cy="224028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58020" y="3563620"/>
            <a:ext cx="2383790" cy="2230755"/>
          </a:xfrm>
          <a:prstGeom prst="rect">
            <a:avLst/>
          </a:prstGeom>
        </p:spPr>
      </p:pic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892"/>
    </mc:Choice>
    <mc:Fallback>
      <p:transition spd="slow" advTm="102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45720" y="1270"/>
            <a:ext cx="4251325" cy="979805"/>
            <a:chOff x="16" y="2"/>
            <a:chExt cx="6695" cy="1543"/>
          </a:xfrm>
        </p:grpSpPr>
        <p:pic>
          <p:nvPicPr>
            <p:cNvPr id="7" name="图片 6"/>
            <p:cNvPicPr>
              <a:picLocks noChangeAspect="1"/>
            </p:cNvPicPr>
            <p:nvPr userDrawn="1"/>
          </p:nvPicPr>
          <p:blipFill>
            <a:blip r:embed="rId1"/>
            <a:stretch>
              <a:fillRect/>
            </a:stretch>
          </p:blipFill>
          <p:spPr>
            <a:xfrm rot="16200000">
              <a:off x="430" y="354"/>
              <a:ext cx="1543" cy="838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2">
              <a:lum bright="100000"/>
            </a:blip>
            <a:stretch>
              <a:fillRect/>
            </a:stretch>
          </p:blipFill>
          <p:spPr>
            <a:xfrm>
              <a:off x="16" y="416"/>
              <a:ext cx="6695" cy="753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>
              <p:custDataLst>
                <p:tags r:id="rId3"/>
              </p:custDataLst>
            </p:nvPr>
          </p:nvSpPr>
          <p:spPr>
            <a:xfrm>
              <a:off x="2219" y="411"/>
              <a:ext cx="379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en-US" altLang="zh-CN" sz="2400" b="1" dirty="0">
                  <a:solidFill>
                    <a:schemeClr val="tx1"/>
                  </a:solidFill>
                  <a:latin typeface="+mj-lt"/>
                  <a:ea typeface="思源黑体 CN Medium" panose="020B0600000000000000" charset="-122"/>
                  <a:cs typeface="+mj-lt"/>
                </a:rPr>
                <a:t> DCE-Net</a:t>
              </a:r>
              <a:endParaRPr lang="en-US" altLang="zh-CN" sz="2400" b="1" dirty="0">
                <a:solidFill>
                  <a:schemeClr val="tx1"/>
                </a:solidFill>
                <a:latin typeface="+mj-lt"/>
                <a:ea typeface="思源黑体 CN Medium" panose="020B0600000000000000" charset="-122"/>
                <a:cs typeface="+mj-lt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4"/>
              </p:custDataLst>
            </p:nvPr>
          </p:nvSpPr>
          <p:spPr>
            <a:xfrm>
              <a:off x="783" y="266"/>
              <a:ext cx="129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tx1"/>
                  </a:solidFill>
                  <a:latin typeface="+mj-lt"/>
                  <a:ea typeface="思源黑体 CN Medium" panose="020B0600000000000000" charset="-122"/>
                  <a:cs typeface="+mj-lt"/>
                </a:rPr>
                <a:t>03</a:t>
              </a:r>
              <a:endParaRPr lang="en-US" altLang="zh-CN" sz="3600" dirty="0">
                <a:solidFill>
                  <a:schemeClr val="tx1"/>
                </a:solidFill>
                <a:latin typeface="+mj-lt"/>
                <a:ea typeface="思源黑体 CN Medium" panose="020B0600000000000000" charset="-122"/>
                <a:cs typeface="+mj-lt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3680" y="814070"/>
            <a:ext cx="9323705" cy="5236845"/>
          </a:xfrm>
          <a:prstGeom prst="rect">
            <a:avLst/>
          </a:prstGeom>
        </p:spPr>
      </p:pic>
      <p:sp>
        <p:nvSpPr>
          <p:cNvPr id="54" name="文本框 53"/>
          <p:cNvSpPr txBox="1"/>
          <p:nvPr/>
        </p:nvSpPr>
        <p:spPr>
          <a:xfrm>
            <a:off x="902970" y="6235700"/>
            <a:ext cx="103860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 algn="just">
              <a:buClrTx/>
              <a:buSzTx/>
              <a:buFontTx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DCE-Net has 79,416 trainable parameters and 5.21G Flops for an input image of size 256×256.</a:t>
            </a:r>
            <a:endParaRPr lang="en-US" altLang="zh-CN" b="1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147"/>
    </mc:Choice>
    <mc:Fallback>
      <p:transition spd="slow" advTm="641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45720" y="1270"/>
            <a:ext cx="6464300" cy="979805"/>
            <a:chOff x="16" y="2"/>
            <a:chExt cx="10180" cy="1543"/>
          </a:xfrm>
        </p:grpSpPr>
        <p:pic>
          <p:nvPicPr>
            <p:cNvPr id="7" name="图片 6"/>
            <p:cNvPicPr>
              <a:picLocks noChangeAspect="1"/>
            </p:cNvPicPr>
            <p:nvPr userDrawn="1"/>
          </p:nvPicPr>
          <p:blipFill>
            <a:blip r:embed="rId1"/>
            <a:stretch>
              <a:fillRect/>
            </a:stretch>
          </p:blipFill>
          <p:spPr>
            <a:xfrm rot="16200000">
              <a:off x="430" y="354"/>
              <a:ext cx="1543" cy="838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2">
              <a:lum bright="100000"/>
            </a:blip>
            <a:stretch>
              <a:fillRect/>
            </a:stretch>
          </p:blipFill>
          <p:spPr>
            <a:xfrm>
              <a:off x="16" y="416"/>
              <a:ext cx="10180" cy="753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>
              <p:custDataLst>
                <p:tags r:id="rId3"/>
              </p:custDataLst>
            </p:nvPr>
          </p:nvSpPr>
          <p:spPr>
            <a:xfrm>
              <a:off x="2219" y="411"/>
              <a:ext cx="783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en-US" altLang="zh-CN" sz="2400" b="1" dirty="0">
                  <a:latin typeface="+mj-lt"/>
                  <a:ea typeface="思源黑体 CN Medium" panose="020B0600000000000000" charset="-122"/>
                  <a:cs typeface="+mj-lt"/>
                  <a:sym typeface="+mn-ea"/>
                </a:rPr>
                <a:t>Non-Reference Loss Functions</a:t>
              </a:r>
              <a:endParaRPr lang="en-US" altLang="zh-CN" sz="2400" b="1" dirty="0">
                <a:solidFill>
                  <a:schemeClr val="tx1"/>
                </a:solidFill>
                <a:latin typeface="+mj-lt"/>
                <a:ea typeface="思源黑体 CN Medium" panose="020B0600000000000000" charset="-122"/>
                <a:cs typeface="+mj-lt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4"/>
              </p:custDataLst>
            </p:nvPr>
          </p:nvSpPr>
          <p:spPr>
            <a:xfrm>
              <a:off x="783" y="266"/>
              <a:ext cx="129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tx1"/>
                  </a:solidFill>
                  <a:latin typeface="+mj-lt"/>
                  <a:ea typeface="思源黑体 CN Medium" panose="020B0600000000000000" charset="-122"/>
                  <a:cs typeface="+mj-lt"/>
                </a:rPr>
                <a:t>04</a:t>
              </a:r>
              <a:endParaRPr lang="en-US" altLang="zh-CN" sz="3600" dirty="0">
                <a:solidFill>
                  <a:schemeClr val="tx1"/>
                </a:solidFill>
                <a:latin typeface="+mj-lt"/>
                <a:ea typeface="思源黑体 CN Medium" panose="020B0600000000000000" charset="-122"/>
                <a:cs typeface="+mj-lt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1260475" y="1174750"/>
            <a:ext cx="10213975" cy="543877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306830" y="1260475"/>
            <a:ext cx="10064750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buFont typeface="Arial" panose="020B0604020202020204" pitchFamily="34" charset="0"/>
              <a:buNone/>
            </a:pP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cs typeface="+mn-lt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cs typeface="+mn-lt"/>
                <a:sym typeface="+mn-ea"/>
              </a:rPr>
              <a:t>Spatial Consistency Loss:</a:t>
            </a:r>
            <a:endParaRPr lang="en-US" sz="2000" b="1">
              <a:solidFill>
                <a:schemeClr val="tx1">
                  <a:lumMod val="75000"/>
                  <a:lumOff val="25000"/>
                </a:schemeClr>
              </a:solidFill>
              <a:cs typeface="+mn-lt"/>
              <a:sym typeface="+mn-ea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cs typeface="+mn-lt"/>
              <a:sym typeface="+mn-ea"/>
            </a:endParaRPr>
          </a:p>
          <a:p>
            <a:pPr marL="571500" indent="-571500" algn="just">
              <a:lnSpc>
                <a:spcPct val="10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cs typeface="+mn-lt"/>
                <a:sym typeface="+mn-ea"/>
              </a:rPr>
              <a:t>Exposure Control Loss:</a:t>
            </a:r>
            <a:endParaRPr lang="en-US" sz="2000" b="1">
              <a:solidFill>
                <a:schemeClr val="tx1">
                  <a:lumMod val="75000"/>
                  <a:lumOff val="25000"/>
                </a:schemeClr>
              </a:solidFill>
              <a:cs typeface="+mn-lt"/>
              <a:sym typeface="+mn-ea"/>
            </a:endParaRPr>
          </a:p>
          <a:p>
            <a:pPr marL="571500" indent="-571500" algn="just">
              <a:lnSpc>
                <a:spcPct val="10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</a:pPr>
            <a:endParaRPr lang="en-US" sz="2000" b="1">
              <a:solidFill>
                <a:schemeClr val="tx1">
                  <a:lumMod val="75000"/>
                  <a:lumOff val="25000"/>
                </a:schemeClr>
              </a:solidFill>
              <a:cs typeface="+mn-lt"/>
              <a:sym typeface="+mn-ea"/>
            </a:endParaRPr>
          </a:p>
          <a:p>
            <a:pPr marL="571500" indent="-571500" algn="just">
              <a:lnSpc>
                <a:spcPct val="10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cs typeface="+mn-lt"/>
                <a:sym typeface="+mn-ea"/>
              </a:rPr>
              <a:t>Color Constancy Loss:</a:t>
            </a:r>
            <a:endParaRPr lang="en-US" sz="2000" b="1">
              <a:solidFill>
                <a:schemeClr val="tx1">
                  <a:lumMod val="75000"/>
                  <a:lumOff val="25000"/>
                </a:schemeClr>
              </a:solidFill>
              <a:cs typeface="+mn-lt"/>
              <a:sym typeface="+mn-ea"/>
            </a:endParaRPr>
          </a:p>
          <a:p>
            <a:pPr marL="571500" indent="-571500" algn="just">
              <a:lnSpc>
                <a:spcPct val="10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</a:pPr>
            <a:endParaRPr lang="en-US" sz="2000" b="1">
              <a:solidFill>
                <a:schemeClr val="tx1">
                  <a:lumMod val="75000"/>
                  <a:lumOff val="25000"/>
                </a:schemeClr>
              </a:solidFill>
              <a:cs typeface="+mn-lt"/>
              <a:sym typeface="+mn-ea"/>
            </a:endParaRPr>
          </a:p>
          <a:p>
            <a:pPr marL="571500" indent="-571500" algn="just">
              <a:lnSpc>
                <a:spcPct val="10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cs typeface="+mn-lt"/>
                <a:sym typeface="+mn-ea"/>
              </a:rPr>
              <a:t>Illumination Smoothness Loss:</a:t>
            </a:r>
            <a:endParaRPr lang="en-US" sz="2000" b="1">
              <a:solidFill>
                <a:schemeClr val="tx1">
                  <a:lumMod val="75000"/>
                  <a:lumOff val="25000"/>
                </a:schemeClr>
              </a:solidFill>
              <a:cs typeface="+mn-lt"/>
              <a:sym typeface="+mn-ea"/>
            </a:endParaRPr>
          </a:p>
          <a:p>
            <a:pPr marL="571500" indent="-571500" algn="just">
              <a:lnSpc>
                <a:spcPct val="10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</a:pPr>
            <a:endParaRPr lang="en-US" sz="2000" b="1">
              <a:solidFill>
                <a:schemeClr val="tx1">
                  <a:lumMod val="75000"/>
                  <a:lumOff val="25000"/>
                </a:schemeClr>
              </a:solidFill>
              <a:cs typeface="+mn-lt"/>
              <a:sym typeface="+mn-ea"/>
            </a:endParaRPr>
          </a:p>
          <a:p>
            <a:pPr marL="571500" indent="-571500" algn="just">
              <a:lnSpc>
                <a:spcPct val="10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cs typeface="+mn-lt"/>
                <a:sym typeface="+mn-ea"/>
              </a:rPr>
              <a:t>Total loss:</a:t>
            </a:r>
            <a:endParaRPr lang="en-US" altLang="zh-CN" sz="2000" dirty="0">
              <a:solidFill>
                <a:schemeClr val="tx1"/>
              </a:solidFill>
              <a:uFillTx/>
              <a:latin typeface="Times New Roman" panose="02020603050405020304" charset="0"/>
              <a:ea typeface="思源黑体 CN Medium" panose="020B0600000000000000" charset="-122"/>
              <a:cs typeface="Times New Roman" panose="02020603050405020304" charset="0"/>
              <a:sym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682338" y="1487165"/>
            <a:ext cx="5760059" cy="2973657"/>
            <a:chOff x="60760" y="18770"/>
            <a:chExt cx="27858" cy="19151"/>
          </a:xfrm>
        </p:grpSpPr>
        <p:graphicFrame>
          <p:nvGraphicFramePr>
            <p:cNvPr id="76" name="对象 -2147482297"/>
            <p:cNvGraphicFramePr>
              <a:graphicFrameLocks noChangeAspect="1"/>
            </p:cNvGraphicFramePr>
            <p:nvPr/>
          </p:nvGraphicFramePr>
          <p:xfrm>
            <a:off x="60923" y="30464"/>
            <a:ext cx="25463" cy="39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7" name="" r:id="rId5" imgW="2857500" imgH="431800" progId="Equation.DSMT4">
                    <p:embed/>
                  </p:oleObj>
                </mc:Choice>
                <mc:Fallback>
                  <p:oleObj name="" r:id="rId5" imgW="2857500" imgH="431800" progId="Equation.DSMT4">
                    <p:embed/>
                    <p:pic>
                      <p:nvPicPr>
                        <p:cNvPr id="0" name="图片 73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0923" y="30464"/>
                          <a:ext cx="25463" cy="390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" name="对象 -2147482322"/>
            <p:cNvGraphicFramePr>
              <a:graphicFrameLocks noChangeAspect="1"/>
            </p:cNvGraphicFramePr>
            <p:nvPr/>
          </p:nvGraphicFramePr>
          <p:xfrm>
            <a:off x="60923" y="18770"/>
            <a:ext cx="21501" cy="40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8" name="" r:id="rId7" imgW="2438400" imgH="457200" progId="Equation.DSMT4">
                    <p:embed/>
                  </p:oleObj>
                </mc:Choice>
                <mc:Fallback>
                  <p:oleObj name="" r:id="rId7" imgW="2438400" imgH="457200" progId="Equation.DSMT4">
                    <p:embed/>
                    <p:pic>
                      <p:nvPicPr>
                        <p:cNvPr id="0" name="图片 70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0923" y="18770"/>
                          <a:ext cx="21501" cy="404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" name="对象 -2147482309"/>
            <p:cNvGraphicFramePr>
              <a:graphicFrameLocks noChangeAspect="1"/>
            </p:cNvGraphicFramePr>
            <p:nvPr/>
          </p:nvGraphicFramePr>
          <p:xfrm>
            <a:off x="60923" y="22819"/>
            <a:ext cx="13172" cy="38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9" name="" r:id="rId9" imgW="1231265" imgH="431800" progId="Equation.DSMT4">
                    <p:embed/>
                  </p:oleObj>
                </mc:Choice>
                <mc:Fallback>
                  <p:oleObj name="" r:id="rId9" imgW="1231265" imgH="431800" progId="Equation.DSMT4">
                    <p:embed/>
                    <p:pic>
                      <p:nvPicPr>
                        <p:cNvPr id="0" name="图片 71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0923" y="22819"/>
                          <a:ext cx="13172" cy="389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4" name="对象 -2147482303"/>
            <p:cNvGraphicFramePr>
              <a:graphicFrameLocks noChangeAspect="1"/>
            </p:cNvGraphicFramePr>
            <p:nvPr/>
          </p:nvGraphicFramePr>
          <p:xfrm>
            <a:off x="60760" y="27038"/>
            <a:ext cx="27858" cy="29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0" name="" r:id="rId11" imgW="3314700" imgH="330200" progId="Equation.DSMT4">
                    <p:embed/>
                  </p:oleObj>
                </mc:Choice>
                <mc:Fallback>
                  <p:oleObj name="" r:id="rId11" imgW="3314700" imgH="330200" progId="Equation.DSMT4">
                    <p:embed/>
                    <p:pic>
                      <p:nvPicPr>
                        <p:cNvPr id="0" name="图片 72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60760" y="27038"/>
                          <a:ext cx="27858" cy="290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0" name="对象 -2147482291"/>
            <p:cNvGraphicFramePr>
              <a:graphicFrameLocks noChangeAspect="1"/>
            </p:cNvGraphicFramePr>
            <p:nvPr/>
          </p:nvGraphicFramePr>
          <p:xfrm>
            <a:off x="60926" y="35181"/>
            <a:ext cx="24268" cy="27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1" name="" r:id="rId13" imgW="2362200" imgH="254000" progId="Equation.DSMT4">
                    <p:embed/>
                  </p:oleObj>
                </mc:Choice>
                <mc:Fallback>
                  <p:oleObj name="" r:id="rId13" imgW="2362200" imgH="254000" progId="Equation.DSMT4">
                    <p:embed/>
                    <p:pic>
                      <p:nvPicPr>
                        <p:cNvPr id="0" name="图片 78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60926" y="35181"/>
                          <a:ext cx="24268" cy="27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82" name="图片 8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05660" y="4460875"/>
            <a:ext cx="8343265" cy="1693545"/>
          </a:xfrm>
          <a:prstGeom prst="rect">
            <a:avLst/>
          </a:prstGeom>
        </p:spPr>
      </p:pic>
      <p:sp>
        <p:nvSpPr>
          <p:cNvPr id="83" name="文本框 82"/>
          <p:cNvSpPr txBox="1"/>
          <p:nvPr/>
        </p:nvSpPr>
        <p:spPr>
          <a:xfrm>
            <a:off x="3004820" y="6154420"/>
            <a:ext cx="689165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 algn="ctr">
              <a:buClrTx/>
              <a:buSzTx/>
              <a:buFontTx/>
            </a:pPr>
            <a:r>
              <a:rPr lang="en-US" altLang="zh-CN" sz="2000" dirty="0">
                <a:cs typeface="+mn-lt"/>
              </a:rPr>
              <a:t> Ablation study of the contribution of each loss.</a:t>
            </a:r>
            <a:endParaRPr lang="en-US" altLang="zh-CN" sz="2000" dirty="0">
              <a:cs typeface="+mn-lt"/>
            </a:endParaRPr>
          </a:p>
        </p:txBody>
      </p:sp>
      <p:pic>
        <p:nvPicPr>
          <p:cNvPr id="12" name="音频 11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537"/>
    </mc:Choice>
    <mc:Fallback>
      <p:transition spd="slow" advTm="775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83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4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43.xml><?xml version="1.0" encoding="utf-8"?>
<p:tagLst xmlns:p="http://schemas.openxmlformats.org/presentationml/2006/main">
  <p:tag name="REFSHAPE" val="604408884"/>
</p:tagLst>
</file>

<file path=ppt/tags/tag44.xml><?xml version="1.0" encoding="utf-8"?>
<p:tagLst xmlns:p="http://schemas.openxmlformats.org/presentationml/2006/main">
  <p:tag name="REFSHAPE" val="604409564"/>
</p:tagLst>
</file>

<file path=ppt/tags/tag4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46.xml><?xml version="1.0" encoding="utf-8"?>
<p:tagLst xmlns:p="http://schemas.openxmlformats.org/presentationml/2006/main">
  <p:tag name="REFSHAPE" val="604408884"/>
</p:tagLst>
</file>

<file path=ppt/tags/tag47.xml><?xml version="1.0" encoding="utf-8"?>
<p:tagLst xmlns:p="http://schemas.openxmlformats.org/presentationml/2006/main">
  <p:tag name="REFSHAPE" val="604409564"/>
</p:tagLst>
</file>

<file path=ppt/tags/tag4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49.xml><?xml version="1.0" encoding="utf-8"?>
<p:tagLst xmlns:p="http://schemas.openxmlformats.org/presentationml/2006/main">
  <p:tag name="REFSHAPE" val="604408884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REFSHAPE" val="604409564"/>
</p:tagLst>
</file>

<file path=ppt/tags/tag5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52.xml><?xml version="1.0" encoding="utf-8"?>
<p:tagLst xmlns:p="http://schemas.openxmlformats.org/presentationml/2006/main">
  <p:tag name="REFSHAPE" val="604408884"/>
</p:tagLst>
</file>

<file path=ppt/tags/tag53.xml><?xml version="1.0" encoding="utf-8"?>
<p:tagLst xmlns:p="http://schemas.openxmlformats.org/presentationml/2006/main">
  <p:tag name="REFSHAPE" val="604409564"/>
</p:tagLst>
</file>

<file path=ppt/tags/tag5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883</Words>
  <Application>WPS 演示</Application>
  <PresentationFormat>宽屏</PresentationFormat>
  <Paragraphs>50</Paragraphs>
  <Slides>5</Slides>
  <Notes>4</Notes>
  <HiddenSlides>0</HiddenSlides>
  <MMClips>5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8</vt:i4>
      </vt:variant>
      <vt:variant>
        <vt:lpstr>幻灯片标题</vt:lpstr>
      </vt:variant>
      <vt:variant>
        <vt:i4>5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Calibri</vt:lpstr>
      <vt:lpstr>思源黑体 CN Medium</vt:lpstr>
      <vt:lpstr>黑体</vt:lpstr>
      <vt:lpstr>Times New Roman</vt:lpstr>
      <vt:lpstr>思源黑体 CN Light</vt:lpstr>
      <vt:lpstr>Arial Unicode MS</vt:lpstr>
      <vt:lpstr>等线</vt:lpstr>
      <vt:lpstr>华文楷体</vt:lpstr>
      <vt:lpstr>Office 主题​​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29</cp:revision>
  <dcterms:created xsi:type="dcterms:W3CDTF">2019-06-04T21:55:00Z</dcterms:created>
  <dcterms:modified xsi:type="dcterms:W3CDTF">2020-05-10T15:30:21Z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